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37546-297D-F1A8-0CCB-B699F2D6A4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834F6-6D34-F293-92AB-C335D1453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89364-9F63-F60A-B190-9558F5865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892E1-25E8-3AA7-6A7C-7C47D1703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4BA40-0401-FD06-D296-CE217A5C9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02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BBABC-2F13-9D50-DBB6-D184A412E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B9A9AD-54ED-1310-EA95-595925A82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0581C-60E9-3108-6F57-2B2A7068D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6D37F-1F1E-2CF5-E10C-E138A9B91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C5F94-5F39-A36B-E57C-121350631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3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9CB121-E31F-016D-F075-725D4F1EDF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4AF75D-53B9-0752-FE1E-9C1A77BC85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66E1B-EC4F-2625-2E92-426D3A74A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C6380-B0C9-2637-466A-5AEA89EA6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8FC0F-97A7-D3EF-D3DA-6D3426DE1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337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2167E-8ABF-2D0A-7A56-146EFD7E8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986BB-1A03-79DC-8B2B-B00DE08D2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120D3-1766-CC50-4DAD-12F376A79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E468D-572A-9D2B-C872-12D7B5A0B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B79A4-7F8C-4F48-4D80-350AD547E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84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D095E-6934-A005-CE49-DE44AAF26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7E636-4ADB-69C8-2787-294CD58BD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26C56-4E2A-53AF-A281-38AFFB466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B2682-F151-4DB9-1F57-680B44B64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E60ED-8F75-E68A-331C-E1201DAD9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150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8D177-69FA-1AC4-CD14-CE50FA1A3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793D9-B684-3904-3C9A-257EE5000B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4EE350-67EC-2452-A58A-66E957024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DA7CFF-25DD-E7B3-60A1-CAE555E8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5EB150-64E5-325C-189D-E58A9129F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46E1A-858B-4778-938C-01D75E8C8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00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47084-345A-462A-765B-C467E6AF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E83E0-E61A-9BEB-A59B-62CD460A5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987B1C-55CD-5D5C-F993-34A2E5D96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0C8BFF-455F-488C-5EFF-4AB9D4E1A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758832-0577-E3F0-D2C0-CD75AEF27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53ECDF-BB1E-A540-D540-13FE3908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0F0B1C-43DC-2D9D-80FD-007BCA44D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B8AC11-F9B7-DC20-9C53-A3786E451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012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03D7-9000-1EC9-FB2A-2F0F4900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E06917-1DC8-8BBA-14FF-C679401EF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0378F0-9C32-FF2F-6B02-AC681B139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8FCA1-8547-B04F-DAA9-3F641BDAE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1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8C38F5-C5FD-85F4-07F1-BCBA7B849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CC479F-C933-C7F5-913A-3F5DF74B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62A15-71BD-8C9D-4E90-9A45EB2F7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42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02DA-24B3-1043-0F00-DA0EB540E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AF0C8-6195-58D9-D9AA-680125959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B5D237-731D-9E45-3272-D99A0946B9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57DA00-DBF9-4BCB-3C48-92E305DCA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66D4A-8876-0D98-DF86-BA0543967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3E0E5-4735-7F43-BF88-DE47D6DD2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18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421D8-6EDD-0850-EA28-B98916F84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87332F-3656-A514-42BE-D978F6A24F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D9D33-97C8-9CAD-6100-6A01F52C48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CA872-ED58-251D-8F1D-AD0AABAEE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50DAD-4E1F-7671-7E45-1B1F355F7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0E7AC-4E38-F5DB-63E0-B96DC992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93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C48AA7-0156-319F-CF6E-02DF759FD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68B0D1-E222-D062-F9F3-380651F2D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D861A-5E37-593E-1B16-91146A7E8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043C2E-1548-482F-A2A6-8E9ACC819247}" type="datetimeFigureOut">
              <a:rPr lang="en-US" smtClean="0"/>
              <a:t>6/20/2025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F126E-B36C-8389-0747-EA2B20103A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0A4BF-5FB7-7F4F-834F-BBB9C8FA64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2C6490-C532-44BF-BF50-96197DA02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7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441A327-B458-2207-94B3-387BBA8DD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" r="42683" b="-1"/>
          <a:stretch>
            <a:fillRect/>
          </a:stretch>
        </p:blipFill>
        <p:spPr>
          <a:xfrm>
            <a:off x="6811882" y="10"/>
            <a:ext cx="5380118" cy="6857990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A mountain range with trees and snow covered mountains&#10;&#10;AI-generated content may be incorrect.">
            <a:extLst>
              <a:ext uri="{FF2B5EF4-FFF2-40B4-BE49-F238E27FC236}">
                <a16:creationId xmlns:a16="http://schemas.microsoft.com/office/drawing/2014/main" id="{D83062BA-10D9-A0A8-311C-CB32E37A61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31" r="810" b="-1"/>
          <a:stretch>
            <a:fillRect/>
          </a:stretch>
        </p:blipFill>
        <p:spPr>
          <a:xfrm>
            <a:off x="-899" y="10"/>
            <a:ext cx="6812781" cy="6857990"/>
          </a:xfrm>
          <a:prstGeom prst="rect">
            <a:avLst/>
          </a:prstGeom>
        </p:spPr>
      </p:pic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870DEF6-46A2-D4F8-8BE6-91165D93E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80579" y="1860919"/>
            <a:ext cx="4412066" cy="3108645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2D5E3-F839-6B2D-D097-B72F0ADBB7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7173" y="1976286"/>
            <a:ext cx="3681007" cy="1452710"/>
          </a:xfrm>
        </p:spPr>
        <p:txBody>
          <a:bodyPr anchor="t">
            <a:normAutofit/>
          </a:bodyPr>
          <a:lstStyle/>
          <a:p>
            <a:pPr algn="l"/>
            <a:r>
              <a:rPr lang="en-US" sz="3300" dirty="0">
                <a:latin typeface="MingLiU" panose="020B0604030504040204" pitchFamily="49" charset="-120"/>
                <a:ea typeface="MingLiU" panose="020B0604030504040204" pitchFamily="49" charset="-120"/>
              </a:rPr>
              <a:t>Superstore Sales Performance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8C45F3-19FF-083B-207B-7B7AF46B6A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2282" y="4034776"/>
            <a:ext cx="4859981" cy="770343"/>
          </a:xfrm>
        </p:spPr>
        <p:txBody>
          <a:bodyPr anchor="ctr">
            <a:noAutofit/>
          </a:bodyPr>
          <a:lstStyle/>
          <a:p>
            <a:pPr lvl="1" algn="l"/>
            <a:r>
              <a:rPr lang="en-US" dirty="0"/>
              <a:t> </a:t>
            </a:r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1) SELECT ROUND(SUM(Sales), 2) AS </a:t>
            </a:r>
            <a:r>
              <a:rPr lang="en-US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Total_Sales</a:t>
            </a:r>
            <a:endParaRPr lang="en-US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lvl="1" algn="l"/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FROM </a:t>
            </a:r>
            <a:r>
              <a:rPr lang="en-US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superstore_data</a:t>
            </a:r>
            <a:r>
              <a:rPr lang="en-US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;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22632D6-DED9-FDEC-FD9F-09FF0A454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99815" y="403477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126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06CD55E-598B-E640-F86B-927F62444A4D}"/>
              </a:ext>
            </a:extLst>
          </p:cNvPr>
          <p:cNvSpPr/>
          <p:nvPr/>
        </p:nvSpPr>
        <p:spPr>
          <a:xfrm>
            <a:off x="562708" y="1366576"/>
            <a:ext cx="5426110" cy="28336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mountain range with trees and snow covered mountains">
            <a:extLst>
              <a:ext uri="{FF2B5EF4-FFF2-40B4-BE49-F238E27FC236}">
                <a16:creationId xmlns:a16="http://schemas.microsoft.com/office/drawing/2014/main" id="{2A72E513-5875-273F-8743-4EDBECD5A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38113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B52F35-5038-AFD8-5702-7F73D2445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283" y="1104106"/>
            <a:ext cx="4775466" cy="2324894"/>
          </a:xfrm>
        </p:spPr>
        <p:txBody>
          <a:bodyPr>
            <a:normAutofit/>
          </a:bodyPr>
          <a:lstStyle/>
          <a:p>
            <a:r>
              <a:rPr lang="en-US" dirty="0"/>
              <a:t>2) SELECT ROUND(SUM(Profit), 2) AS </a:t>
            </a:r>
            <a:r>
              <a:rPr lang="en-US" dirty="0" err="1"/>
              <a:t>Total_Profit</a:t>
            </a:r>
            <a:br>
              <a:rPr lang="en-US" dirty="0"/>
            </a:br>
            <a:r>
              <a:rPr lang="en-US" dirty="0"/>
              <a:t>FROM </a:t>
            </a:r>
            <a:r>
              <a:rPr lang="en-US" dirty="0" err="1"/>
              <a:t>superstore_data</a:t>
            </a:r>
            <a:r>
              <a:rPr lang="en-US" dirty="0"/>
              <a:t>;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8EC56-2B9E-D3CE-DE17-FB15EAFB85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 flipV="1">
            <a:off x="4772025" y="5868987"/>
            <a:ext cx="45719" cy="109026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E6939DA-CB3C-2A91-FF91-127F9106F1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134" y="0"/>
            <a:ext cx="5810866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0941D50-CE52-6D6F-185A-1F62133EE893}"/>
              </a:ext>
            </a:extLst>
          </p:cNvPr>
          <p:cNvSpPr/>
          <p:nvPr/>
        </p:nvSpPr>
        <p:spPr>
          <a:xfrm>
            <a:off x="806245" y="879987"/>
            <a:ext cx="4978503" cy="256324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2) SELECT ROUND(SUM(Profit), 2) AS </a:t>
            </a:r>
            <a:r>
              <a:rPr lang="en-US" sz="30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Total_Profit</a:t>
            </a:r>
            <a:endParaRPr lang="en-US" sz="30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30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FROM </a:t>
            </a:r>
            <a:r>
              <a:rPr lang="en-US" sz="30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superstore_data</a:t>
            </a:r>
            <a:r>
              <a:rPr lang="en-US" sz="30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707108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mountain range with trees and snow covered mountains&#10;&#10;AI-generated content may be incorrect.">
            <a:extLst>
              <a:ext uri="{FF2B5EF4-FFF2-40B4-BE49-F238E27FC236}">
                <a16:creationId xmlns:a16="http://schemas.microsoft.com/office/drawing/2014/main" id="{9BC45C10-22FB-A247-11F4-3EF8E9DE132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6" r="7716"/>
          <a:stretch>
            <a:fillRect/>
          </a:stretch>
        </p:blipFill>
        <p:spPr>
          <a:xfrm>
            <a:off x="1" y="1"/>
            <a:ext cx="6096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025F0A-7560-8F3D-B287-B8509326C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68" y="1100294"/>
            <a:ext cx="3932237" cy="1600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05F5F5-A876-7066-28CA-78A233D3B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>
            <a:off x="4772025" y="5767754"/>
            <a:ext cx="71280" cy="101234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DBBCE95-E993-B80E-4FE1-F800E5304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5999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FE20401-3BDC-400D-08B5-77D8DB2FDC50}"/>
              </a:ext>
            </a:extLst>
          </p:cNvPr>
          <p:cNvSpPr/>
          <p:nvPr/>
        </p:nvSpPr>
        <p:spPr>
          <a:xfrm>
            <a:off x="592853" y="334298"/>
            <a:ext cx="4672483" cy="278069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3) SELECT "Product Name", ROUND(SUM(Sales), 2) AS </a:t>
            </a:r>
            <a:r>
              <a:rPr lang="en-US" sz="24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Total_Sales</a:t>
            </a:r>
            <a:endParaRPr lang="en-US" sz="24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2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FROM </a:t>
            </a:r>
            <a:r>
              <a:rPr lang="en-US" sz="24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superstore_data</a:t>
            </a:r>
            <a:endParaRPr lang="en-US" sz="24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2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GROUP BY "Product Name"</a:t>
            </a:r>
          </a:p>
          <a:p>
            <a:pPr algn="ctr"/>
            <a:r>
              <a:rPr lang="en-US" sz="2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ORDER BY </a:t>
            </a:r>
            <a:r>
              <a:rPr lang="en-US" sz="24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Total_Sales</a:t>
            </a:r>
            <a:r>
              <a:rPr lang="en-US" sz="2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DESC</a:t>
            </a:r>
          </a:p>
          <a:p>
            <a:pPr algn="ctr"/>
            <a:r>
              <a:rPr lang="en-US" sz="24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LIMIT 5;</a:t>
            </a:r>
          </a:p>
        </p:txBody>
      </p:sp>
    </p:spTree>
    <p:extLst>
      <p:ext uri="{BB962C8B-B14F-4D97-AF65-F5344CB8AC3E}">
        <p14:creationId xmlns:p14="http://schemas.microsoft.com/office/powerpoint/2010/main" val="4128343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ountain range with trees and snow covered mountains&#10;&#10;AI-generated content may be incorrect.">
            <a:extLst>
              <a:ext uri="{FF2B5EF4-FFF2-40B4-BE49-F238E27FC236}">
                <a16:creationId xmlns:a16="http://schemas.microsoft.com/office/drawing/2014/main" id="{E70A205B-F0E4-09FB-8FF4-BB6F8256AF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AE1D94-F981-746C-1D99-3C746F59A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877" y="907736"/>
            <a:ext cx="3542881" cy="27297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F65009-7CB7-3DF9-3B8F-2AF1D97B600D}"/>
              </a:ext>
            </a:extLst>
          </p:cNvPr>
          <p:cNvSpPr/>
          <p:nvPr/>
        </p:nvSpPr>
        <p:spPr>
          <a:xfrm>
            <a:off x="884255" y="844062"/>
            <a:ext cx="3818374" cy="294416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4) SELECT Region, ROUND(SUM(Sales), 2) AS </a:t>
            </a:r>
            <a:r>
              <a:rPr lang="en-US" sz="28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Total_Sales</a:t>
            </a:r>
            <a:endParaRPr lang="en-US" sz="28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28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FROM </a:t>
            </a:r>
            <a:r>
              <a:rPr lang="en-US" sz="28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superstore_data</a:t>
            </a:r>
            <a:endParaRPr lang="en-US" sz="28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28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GROUP BY Region</a:t>
            </a:r>
          </a:p>
          <a:p>
            <a:pPr algn="ctr"/>
            <a:r>
              <a:rPr lang="en-US" sz="28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ORDER BY </a:t>
            </a:r>
            <a:r>
              <a:rPr lang="en-US" sz="28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Total_Sales</a:t>
            </a:r>
            <a:r>
              <a:rPr lang="en-US" sz="28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DESC</a:t>
            </a:r>
            <a:r>
              <a:rPr lang="en-US" sz="2800" dirty="0"/>
              <a:t>;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56405B5-FA8B-ED65-52E2-7B14673B99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408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ountain range with trees and snow covered mountains&#10;&#10;AI-generated content may be incorrect.">
            <a:extLst>
              <a:ext uri="{FF2B5EF4-FFF2-40B4-BE49-F238E27FC236}">
                <a16:creationId xmlns:a16="http://schemas.microsoft.com/office/drawing/2014/main" id="{A682A917-110C-1BBA-01CF-F5FB3BC67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2C07C0E-1E44-6B3C-0BEE-13FFDDAF1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8EA4D25-1420-F8C4-455F-B42515887569}"/>
              </a:ext>
            </a:extLst>
          </p:cNvPr>
          <p:cNvSpPr/>
          <p:nvPr/>
        </p:nvSpPr>
        <p:spPr>
          <a:xfrm>
            <a:off x="693336" y="653143"/>
            <a:ext cx="4813161" cy="351692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5) SELECT </a:t>
            </a:r>
            <a:r>
              <a:rPr lang="en-US" sz="32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strftime</a:t>
            </a:r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('%Y-%m', "Order Date") AS Month, ROUND(SUM(Sales), 2) AS Revenue</a:t>
            </a: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FROM </a:t>
            </a:r>
            <a:r>
              <a:rPr lang="en-US" sz="32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superstore_data</a:t>
            </a:r>
            <a:endParaRPr lang="en-US" sz="3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GROUP BY Month</a:t>
            </a: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ORDER BY Month;</a:t>
            </a:r>
          </a:p>
        </p:txBody>
      </p:sp>
    </p:spTree>
    <p:extLst>
      <p:ext uri="{BB962C8B-B14F-4D97-AF65-F5344CB8AC3E}">
        <p14:creationId xmlns:p14="http://schemas.microsoft.com/office/powerpoint/2010/main" val="3663297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7B4810-AACE-5DC8-A46A-B606F6FA9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92115A4-BC82-24B7-B431-F5FF5CB74381}"/>
              </a:ext>
            </a:extLst>
          </p:cNvPr>
          <p:cNvSpPr/>
          <p:nvPr/>
        </p:nvSpPr>
        <p:spPr>
          <a:xfrm>
            <a:off x="812944" y="591988"/>
            <a:ext cx="4270549" cy="32657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6) SELECT Category, ROUND(SUM(Profit), 2) AS </a:t>
            </a:r>
            <a:r>
              <a:rPr lang="en-US" sz="32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Total_Profit</a:t>
            </a:r>
            <a:endParaRPr lang="en-US" sz="3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FROM </a:t>
            </a:r>
            <a:r>
              <a:rPr lang="en-US" sz="32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superstore_data</a:t>
            </a:r>
            <a:endParaRPr lang="en-US" sz="3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GROUP BY Category</a:t>
            </a: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ORDER BY </a:t>
            </a:r>
            <a:r>
              <a:rPr lang="en-US" sz="32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Total_Profit</a:t>
            </a:r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DESC</a:t>
            </a: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LIMIT 3;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86C400-6318-69BC-FB7C-3472CACE1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5999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506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ountain range with trees and snow covered mountains&#10;&#10;AI-generated content may be incorrect.">
            <a:extLst>
              <a:ext uri="{FF2B5EF4-FFF2-40B4-BE49-F238E27FC236}">
                <a16:creationId xmlns:a16="http://schemas.microsoft.com/office/drawing/2014/main" id="{C0982CF1-6119-C3CB-63A8-88B88CCD2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9BF754-2B13-0EA6-30DD-322446597E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7" y="0"/>
            <a:ext cx="609600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A78BC1A-156D-59B5-A07A-3BD3B5E6384A}"/>
              </a:ext>
            </a:extLst>
          </p:cNvPr>
          <p:cNvSpPr/>
          <p:nvPr/>
        </p:nvSpPr>
        <p:spPr>
          <a:xfrm>
            <a:off x="703385" y="552659"/>
            <a:ext cx="4783015" cy="33661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7) SELECT Segment, ROUND(AVG(Discount), 3) AS </a:t>
            </a:r>
            <a:r>
              <a:rPr lang="en-US" sz="32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Avg_Discount</a:t>
            </a:r>
            <a:endParaRPr lang="en-US" sz="3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FROM </a:t>
            </a:r>
            <a:r>
              <a:rPr lang="en-US" sz="32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superstore_data</a:t>
            </a:r>
            <a:endParaRPr lang="en-US" sz="3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GROUP BY Segment;</a:t>
            </a:r>
          </a:p>
        </p:txBody>
      </p:sp>
    </p:spTree>
    <p:extLst>
      <p:ext uri="{BB962C8B-B14F-4D97-AF65-F5344CB8AC3E}">
        <p14:creationId xmlns:p14="http://schemas.microsoft.com/office/powerpoint/2010/main" val="413173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ountain range with trees and snow covered mountains&#10;&#10;AI-generated content may be incorrect.">
            <a:extLst>
              <a:ext uri="{FF2B5EF4-FFF2-40B4-BE49-F238E27FC236}">
                <a16:creationId xmlns:a16="http://schemas.microsoft.com/office/drawing/2014/main" id="{2E5F5D93-F040-0621-916B-3F0DE8492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11A651D-8E8A-CF89-B7DC-BD300F49DEB0}"/>
              </a:ext>
            </a:extLst>
          </p:cNvPr>
          <p:cNvSpPr/>
          <p:nvPr/>
        </p:nvSpPr>
        <p:spPr>
          <a:xfrm>
            <a:off x="532563" y="492369"/>
            <a:ext cx="5084466" cy="35973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8</a:t>
            </a: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8) SELECT "Product Name", COUNT(*) AS Frequency</a:t>
            </a: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FROM </a:t>
            </a:r>
            <a:r>
              <a:rPr lang="en-US" sz="3200" dirty="0" err="1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superstore_data</a:t>
            </a:r>
            <a:endParaRPr lang="en-US" sz="3200" dirty="0"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GROUP BY "Product Name"</a:t>
            </a: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ORDER BY Frequency DESC</a:t>
            </a:r>
          </a:p>
          <a:p>
            <a:pPr algn="ctr"/>
            <a:r>
              <a:rPr lang="en-US" sz="3200" dirty="0"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LIMIT 5;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D900FF8-BDFB-CE69-1A1C-F965256C6F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0"/>
            <a:ext cx="6096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336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B9A17D0CFA194D955DCF944831235B" ma:contentTypeVersion="5" ma:contentTypeDescription="Create a new document." ma:contentTypeScope="" ma:versionID="530dbaa46d85bb45188d850d358bfd55">
  <xsd:schema xmlns:xsd="http://www.w3.org/2001/XMLSchema" xmlns:xs="http://www.w3.org/2001/XMLSchema" xmlns:p="http://schemas.microsoft.com/office/2006/metadata/properties" xmlns:ns3="5de5f718-d7d1-404e-8cc8-ab5f04dd4acf" targetNamespace="http://schemas.microsoft.com/office/2006/metadata/properties" ma:root="true" ma:fieldsID="f7aea22655d863e254988dde05af9d4b" ns3:_="">
    <xsd:import namespace="5de5f718-d7d1-404e-8cc8-ab5f04dd4ac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e5f718-d7d1-404e-8cc8-ab5f04dd4a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09AFE94-F58B-4859-AD02-D4F0C230D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C49714-6511-42E2-9F16-2A146AE9F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e5f718-d7d1-404e-8cc8-ab5f04dd4a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6BDD12A-3414-472A-ADD4-86BEE062222D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www.w3.org/XML/1998/namespace"/>
    <ds:schemaRef ds:uri="http://schemas.microsoft.com/office/infopath/2007/PartnerControls"/>
    <ds:schemaRef ds:uri="5de5f718-d7d1-404e-8cc8-ab5f04dd4acf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259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MingLiU</vt:lpstr>
      <vt:lpstr>Aptos</vt:lpstr>
      <vt:lpstr>Aptos Display</vt:lpstr>
      <vt:lpstr>Arial</vt:lpstr>
      <vt:lpstr>Microsoft Himalaya</vt:lpstr>
      <vt:lpstr>Office Theme</vt:lpstr>
      <vt:lpstr>Superstore Sales Performance Analysis</vt:lpstr>
      <vt:lpstr>2) SELECT ROUND(SUM(Profit), 2) AS Total_Profit FROM superstore_data;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Harsh Taak</dc:creator>
  <cp:lastModifiedBy>Harsh Taak</cp:lastModifiedBy>
  <cp:revision>1</cp:revision>
  <dcterms:created xsi:type="dcterms:W3CDTF">2025-06-20T10:41:59Z</dcterms:created>
  <dcterms:modified xsi:type="dcterms:W3CDTF">2025-06-20T13:05:39Z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0x010100B3B9A17D0CFA194D955DCF944831235B</vt:lpwstr>
  </property>
</Properties>
</file>

<file path=docProps/thumbnail.jpeg>
</file>